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52" y="21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65F0F-5D19-49E6-A29E-FD48BE8F25F7}" type="datetimeFigureOut">
              <a:rPr kumimoji="1" lang="ja-JP" altLang="en-US" smtClean="0"/>
              <a:t>2019/11/9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30413" y="746125"/>
            <a:ext cx="27971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2BDC0-0472-4D6F-B2A4-1FB488E21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687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2BDC0-0472-4D6F-B2A4-1FB488E211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435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83EE9-9031-40E1-93B3-F1DEE55B0C63}" type="datetimeFigureOut">
              <a:rPr kumimoji="1" lang="ja-JP" altLang="en-US" smtClean="0"/>
              <a:pPr/>
              <a:t>2019/11/9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395FB-075E-4273-9533-008FE97E79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4.jp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0.jpeg"/><Relationship Id="rId4" Type="http://schemas.openxmlformats.org/officeDocument/2006/relationships/image" Target="../media/image5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08819" y="-54515"/>
            <a:ext cx="18774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AR P丸ゴシック体M" pitchFamily="50" charset="-128"/>
                <a:ea typeface="AR P丸ゴシック体M" pitchFamily="50" charset="-128"/>
              </a:rPr>
              <a:t>　 しょう</a:t>
            </a:r>
            <a:endParaRPr kumimoji="1" lang="en-US" altLang="ja-JP" sz="1100" dirty="0" smtClean="0">
              <a:latin typeface="AR P丸ゴシック体M" pitchFamily="50" charset="-128"/>
              <a:ea typeface="AR P丸ゴシック体M" pitchFamily="50" charset="-128"/>
            </a:endParaRPr>
          </a:p>
          <a:p>
            <a:r>
              <a:rPr kumimoji="1" lang="ja-JP" altLang="en-US" sz="4400" dirty="0" smtClean="0">
                <a:latin typeface="AR P丸ゴシック体M" pitchFamily="50" charset="-128"/>
                <a:ea typeface="AR P丸ゴシック体M" pitchFamily="50" charset="-128"/>
              </a:rPr>
              <a:t>床矯正</a:t>
            </a:r>
            <a:endParaRPr kumimoji="1" lang="ja-JP" altLang="en-US" sz="4400" dirty="0">
              <a:latin typeface="AR P丸ゴシック体M" pitchFamily="50" charset="-128"/>
              <a:ea typeface="AR P丸ゴシック体M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928" y="5887303"/>
            <a:ext cx="732416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◇利点◇</a:t>
            </a:r>
            <a:endParaRPr kumimoji="1"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・最も大きな利点は、</a:t>
            </a:r>
            <a:r>
              <a:rPr lang="ja-JP" altLang="en-US" sz="1600" b="1" dirty="0" smtClean="0">
                <a:solidFill>
                  <a:srgbClr val="FF3300"/>
                </a:solidFill>
                <a:latin typeface="HGPｺﾞｼｯｸM" pitchFamily="50" charset="-128"/>
                <a:ea typeface="HGPｺﾞｼｯｸM" pitchFamily="50" charset="-128"/>
              </a:rPr>
              <a:t>抜歯をせずに矯正治療ができる</a:t>
            </a:r>
            <a:r>
              <a:rPr lang="ja-JP" altLang="en-US" sz="1600" b="1" dirty="0" smtClean="0">
                <a:latin typeface="HGPｺﾞｼｯｸM" pitchFamily="50" charset="-128"/>
                <a:ea typeface="HGPｺﾞｼｯｸM" pitchFamily="50" charset="-128"/>
              </a:rPr>
              <a:t>こと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。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（適応外の場合もあります。）</a:t>
            </a:r>
            <a:endParaRPr lang="en-US" altLang="ja-JP" sz="11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→委縮した顎を拡大して、正しい顎の大きさに戻し、歯の移動を行う方法です。</a:t>
            </a:r>
            <a:endParaRPr lang="en-US" altLang="ja-JP" sz="11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</a:t>
            </a:r>
            <a:r>
              <a:rPr kumimoji="1" lang="ja-JP" altLang="en-US" sz="16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比較的安価</a:t>
            </a:r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。</a:t>
            </a:r>
            <a:endParaRPr kumimoji="1"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　　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→</a:t>
            </a:r>
            <a:r>
              <a:rPr kumimoji="1"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抜歯をしてブラケットを歯に貼る矯正は、片顎でも３０万円以上の事が多いです。</a:t>
            </a:r>
            <a:endParaRPr kumimoji="1"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・発表会などの行事で、人目が気になる時は</a:t>
            </a:r>
            <a:r>
              <a:rPr kumimoji="1" lang="ja-JP" altLang="en-US" sz="16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装置の取り外しが可能</a:t>
            </a:r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。</a:t>
            </a:r>
            <a:endParaRPr kumimoji="1"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・歯に装置を張り付けないので、歯みがきがしやすく、</a:t>
            </a:r>
            <a:r>
              <a:rPr lang="ja-JP" altLang="en-US" sz="16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歯に優しい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。</a:t>
            </a:r>
            <a:endParaRPr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</a:t>
            </a:r>
            <a:r>
              <a:rPr lang="ja-JP" altLang="en-US" sz="16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どんな年齢の方にも適応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になる。</a:t>
            </a:r>
            <a:endParaRPr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kumimoji="1" lang="en-US" altLang="ja-JP" sz="16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◇欠点◇</a:t>
            </a:r>
            <a:endParaRPr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・取り外しができるので、装置を付けていないと効果が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ない</a:t>
            </a:r>
            <a:r>
              <a:rPr kumimoji="1"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。</a:t>
            </a:r>
            <a:endParaRPr kumimoji="1"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（治療効果が、本人のやる気に左右されます。）</a:t>
            </a:r>
            <a:endParaRPr lang="en-US" altLang="ja-JP" sz="16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・破損や紛失する恐れがある。　　　　　　　　　　　              　</a:t>
            </a:r>
            <a:r>
              <a:rPr lang="en-US" altLang="ja-JP" sz="1600" dirty="0" smtClean="0"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金額は裏面へ→</a:t>
            </a:r>
            <a:r>
              <a:rPr lang="en-US" altLang="ja-JP" sz="16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　　</a:t>
            </a:r>
            <a:endParaRPr lang="en-US" altLang="ja-JP" sz="1400" dirty="0" smtClean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39976" y="4995337"/>
            <a:ext cx="6429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HGPｺﾞｼｯｸM" pitchFamily="50" charset="-128"/>
                <a:ea typeface="HGPｺﾞｼｯｸM" pitchFamily="50" charset="-128"/>
              </a:rPr>
              <a:t>歯を抜かずに</a:t>
            </a:r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、取り外し</a:t>
            </a:r>
            <a:r>
              <a:rPr lang="ja-JP" altLang="en-US" sz="1600" dirty="0">
                <a:latin typeface="HGPｺﾞｼｯｸM" pitchFamily="50" charset="-128"/>
                <a:ea typeface="HGPｺﾞｼｯｸM" pitchFamily="50" charset="-128"/>
              </a:rPr>
              <a:t>式の矯正装置を使って、</a:t>
            </a:r>
            <a:r>
              <a:rPr lang="ja-JP" altLang="en-US" sz="1600" b="1" dirty="0">
                <a:solidFill>
                  <a:srgbClr val="FF3399"/>
                </a:solidFill>
                <a:latin typeface="HGPｺﾞｼｯｸM" pitchFamily="50" charset="-128"/>
                <a:ea typeface="HGPｺﾞｼｯｸM" pitchFamily="50" charset="-128"/>
              </a:rPr>
              <a:t>顎の成長を促進させ</a:t>
            </a:r>
            <a:r>
              <a:rPr lang="ja-JP" altLang="en-US" sz="1600" dirty="0">
                <a:latin typeface="HGPｺﾞｼｯｸM" pitchFamily="50" charset="-128"/>
                <a:ea typeface="HGPｺﾞｼｯｸM" pitchFamily="50" charset="-128"/>
              </a:rPr>
              <a:t>、</a:t>
            </a:r>
            <a:endParaRPr lang="en-US" altLang="ja-JP" sz="16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600" dirty="0" smtClean="0">
                <a:latin typeface="HGPｺﾞｼｯｸM" pitchFamily="50" charset="-128"/>
                <a:ea typeface="HGPｺﾞｼｯｸM" pitchFamily="50" charset="-128"/>
              </a:rPr>
              <a:t>歯</a:t>
            </a:r>
            <a:r>
              <a:rPr lang="ja-JP" altLang="en-US" sz="1600" dirty="0">
                <a:latin typeface="HGPｺﾞｼｯｸM" pitchFamily="50" charset="-128"/>
                <a:ea typeface="HGPｺﾞｼｯｸM" pitchFamily="50" charset="-128"/>
              </a:rPr>
              <a:t>を正しい位置に並べる治療法です。</a:t>
            </a:r>
            <a:endParaRPr lang="en-US" altLang="ja-JP" sz="1600" dirty="0"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13" name="図 12" descr="kyousei_pic04.jpg"/>
          <p:cNvPicPr>
            <a:picLocks noChangeAspect="1"/>
          </p:cNvPicPr>
          <p:nvPr/>
        </p:nvPicPr>
        <p:blipFill>
          <a:blip r:embed="rId2" cstate="print">
            <a:lum bright="10000" contrast="-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00174" y="1000100"/>
            <a:ext cx="3857652" cy="3733211"/>
          </a:xfrm>
          <a:prstGeom prst="rect">
            <a:avLst/>
          </a:prstGeom>
        </p:spPr>
      </p:pic>
      <p:pic>
        <p:nvPicPr>
          <p:cNvPr id="11" name="図 10" descr="illust210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9160" y="2947070"/>
            <a:ext cx="2069765" cy="1878506"/>
          </a:xfrm>
          <a:prstGeom prst="rect">
            <a:avLst/>
          </a:prstGeom>
        </p:spPr>
      </p:pic>
      <p:pic>
        <p:nvPicPr>
          <p:cNvPr id="12" name="図 11" descr="illust59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6712" y="683568"/>
            <a:ext cx="1009015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881"/>
          <a:stretch/>
        </p:blipFill>
        <p:spPr>
          <a:xfrm>
            <a:off x="3094863" y="5251306"/>
            <a:ext cx="1270241" cy="888915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0" y="75877"/>
            <a:ext cx="6886500" cy="8971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600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床矯正治療にかかる金額</a:t>
            </a:r>
            <a:r>
              <a:rPr lang="en-US" altLang="ja-JP" sz="1600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】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（表示価格は全て</a:t>
            </a:r>
            <a:r>
              <a:rPr lang="ja-JP" altLang="en-US" sz="1050" b="1" dirty="0">
                <a:latin typeface="HGPｺﾞｼｯｸM" pitchFamily="50" charset="-128"/>
                <a:ea typeface="HGPｺﾞｼｯｸM" pitchFamily="50" charset="-128"/>
              </a:rPr>
              <a:t>税</a:t>
            </a:r>
            <a:r>
              <a:rPr lang="ja-JP" altLang="en-US" sz="1050" b="1" dirty="0" smtClean="0">
                <a:latin typeface="HGPｺﾞｼｯｸM" pitchFamily="50" charset="-128"/>
                <a:ea typeface="HGPｺﾞｼｯｸM" pitchFamily="50" charset="-128"/>
              </a:rPr>
              <a:t>別</a:t>
            </a:r>
            <a:r>
              <a:rPr lang="ja-JP" altLang="en-US" sz="1050" dirty="0" smtClean="0">
                <a:latin typeface="HGPｺﾞｼｯｸM" pitchFamily="50" charset="-128"/>
                <a:ea typeface="HGPｺﾞｼｯｸM" pitchFamily="50" charset="-128"/>
              </a:rPr>
              <a:t>です）</a:t>
            </a:r>
            <a:endParaRPr lang="en-US" altLang="ja-JP" sz="14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①</a:t>
            </a:r>
            <a:r>
              <a:rPr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矯正診断料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：￥</a:t>
            </a:r>
            <a:r>
              <a:rPr lang="en-US" altLang="ja-JP" sz="1400" dirty="0" smtClean="0">
                <a:latin typeface="HGPｺﾞｼｯｸM" pitchFamily="50" charset="-128"/>
                <a:ea typeface="HGPｺﾞｼｯｸM" pitchFamily="50" charset="-128"/>
              </a:rPr>
              <a:t>18,000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円</a:t>
            </a:r>
            <a:endParaRPr lang="en-US" altLang="ja-JP" sz="14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　　</a:t>
            </a:r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矯正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治療を始めるにあたって、</a:t>
            </a:r>
            <a:r>
              <a:rPr lang="ja-JP" altLang="en-US" sz="1200" b="1" dirty="0" smtClean="0">
                <a:latin typeface="HGPｺﾞｼｯｸM" pitchFamily="50" charset="-128"/>
                <a:ea typeface="HGPｺﾞｼｯｸM" pitchFamily="50" charset="-128"/>
              </a:rPr>
              <a:t>現在のお口の中全体の診断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をするためにかかる金額です。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→歯型の採取、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X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線撮影、お口の中の写真撮影を行って、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   患者さんひとりひとりに合った、矯正治療の計画や、予測の検討をします。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</a:t>
            </a:r>
            <a:r>
              <a:rPr lang="en-US" altLang="ja-JP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Ｘ線撮影は</a:t>
            </a:r>
            <a:r>
              <a:rPr lang="en-US" altLang="ja-JP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12</a:t>
            </a:r>
            <a:r>
              <a:rPr lang="ja-JP" altLang="en-US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歳臼歯がはえてきた頃をめどに再度撮影します。￥</a:t>
            </a:r>
            <a:r>
              <a:rPr lang="en-US" altLang="ja-JP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5,000(</a:t>
            </a:r>
            <a:r>
              <a:rPr lang="ja-JP" altLang="en-US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税別</a:t>
            </a:r>
            <a:r>
              <a:rPr lang="en-US" altLang="ja-JP" sz="12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)</a:t>
            </a:r>
            <a:endParaRPr lang="en-US" altLang="ja-JP" sz="1400" dirty="0" smtClean="0">
              <a:solidFill>
                <a:srgbClr val="FF00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4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②</a:t>
            </a:r>
            <a:r>
              <a:rPr lang="ja-JP" altLang="en-US" sz="1400" b="1" dirty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床</a:t>
            </a:r>
            <a:r>
              <a:rPr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装置代</a:t>
            </a:r>
            <a:r>
              <a:rPr lang="ja-JP" altLang="en-US" sz="1400" b="1" dirty="0" smtClean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ja-JP" altLang="en-US" sz="1400" dirty="0">
                <a:latin typeface="HGPｺﾞｼｯｸM" pitchFamily="50" charset="-128"/>
                <a:ea typeface="HGPｺﾞｼｯｸM" pitchFamily="50" charset="-128"/>
              </a:rPr>
              <a:t> 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￥７０，０００</a:t>
            </a:r>
            <a:r>
              <a:rPr lang="en-US" altLang="ja-JP" sz="1400" dirty="0" smtClean="0">
                <a:latin typeface="HGPｺﾞｼｯｸM" pitchFamily="50" charset="-128"/>
                <a:ea typeface="HGPｺﾞｼｯｸM" pitchFamily="50" charset="-128"/>
              </a:rPr>
              <a:t>/ </a:t>
            </a:r>
            <a:r>
              <a:rPr lang="ja-JP" altLang="en-US" sz="1400" dirty="0">
                <a:latin typeface="HGPｺﾞｼｯｸM" pitchFamily="50" charset="-128"/>
                <a:ea typeface="HGPｺﾞｼｯｸM" pitchFamily="50" charset="-128"/>
              </a:rPr>
              <a:t>片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顎</a:t>
            </a:r>
            <a:r>
              <a:rPr lang="ja-JP" altLang="en-US" sz="1100" b="1" dirty="0" smtClean="0">
                <a:solidFill>
                  <a:srgbClr val="FF3399"/>
                </a:solidFill>
                <a:latin typeface="HGPｺﾞｼｯｸM" pitchFamily="50" charset="-128"/>
                <a:ea typeface="HGPｺﾞｼｯｸM" pitchFamily="50" charset="-128"/>
              </a:rPr>
              <a:t>＜１か月に１回程度の管理・チェック料を含む＞</a:t>
            </a:r>
            <a:endParaRPr lang="en-US" altLang="ja-JP" sz="1100" b="1" dirty="0">
              <a:solidFill>
                <a:srgbClr val="FF3399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400" b="1" dirty="0" smtClean="0">
              <a:solidFill>
                <a:srgbClr val="FF3399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③</a:t>
            </a:r>
            <a:r>
              <a:rPr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ブラケット装置代：　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￥</a:t>
            </a:r>
            <a:r>
              <a:rPr lang="en-US" altLang="ja-JP" sz="1400" dirty="0" smtClean="0">
                <a:latin typeface="HGPｺﾞｼｯｸM" pitchFamily="50" charset="-128"/>
                <a:ea typeface="HGPｺﾞｼｯｸM" pitchFamily="50" charset="-128"/>
              </a:rPr>
              <a:t>7</a:t>
            </a:r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０，０００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透明ゴム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or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色ゴム　選択可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</a:p>
          <a:p>
            <a:r>
              <a:rPr lang="ja-JP" altLang="en-US" sz="1100" b="1" dirty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1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b="1" dirty="0" smtClean="0">
                <a:latin typeface="HGPｺﾞｼｯｸM" pitchFamily="50" charset="-128"/>
                <a:ea typeface="HGPｺﾞｼｯｸM" pitchFamily="50" charset="-128"/>
              </a:rPr>
              <a:t>顎の拡大後、歯並びを整えるために、前歯にブラケット装置を張ります。</a:t>
            </a:r>
            <a:endParaRPr lang="en-US" altLang="ja-JP" sz="700" b="1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600" dirty="0" smtClean="0">
                <a:latin typeface="HGPｺﾞｼｯｸM" pitchFamily="50" charset="-128"/>
                <a:ea typeface="HGPｺﾞｼｯｸM" pitchFamily="50" charset="-128"/>
              </a:rPr>
              <a:t>　　　　</a:t>
            </a:r>
            <a:endParaRPr lang="en-US" altLang="ja-JP" sz="6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700" dirty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7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700" dirty="0" smtClean="0">
                <a:latin typeface="HGPｺﾞｼｯｸM" pitchFamily="50" charset="-128"/>
                <a:ea typeface="HGPｺﾞｼｯｸM" pitchFamily="50" charset="-128"/>
              </a:rPr>
              <a:t>　　　　　　　　　　　　　　　　　　　　　　　　　　　　　　</a:t>
            </a:r>
            <a:r>
              <a:rPr lang="ja-JP" altLang="en-US" sz="7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ブラケット装置を装着後は、</a:t>
            </a:r>
            <a:r>
              <a:rPr lang="ja-JP" altLang="en-US" sz="1200" b="1" dirty="0" smtClean="0">
                <a:latin typeface="HGPｺﾞｼｯｸM" pitchFamily="50" charset="-128"/>
                <a:ea typeface="HGPｺﾞｼｯｸM" pitchFamily="50" charset="-128"/>
              </a:rPr>
              <a:t>月に１回程度、経過を診察します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。　その際、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　　　　　　　　　　　　　　　必要に応じて、</a:t>
            </a:r>
            <a:r>
              <a:rPr lang="ja-JP" altLang="en-US" sz="1200" b="1" dirty="0" smtClean="0">
                <a:solidFill>
                  <a:srgbClr val="FF3399"/>
                </a:solidFill>
                <a:latin typeface="HGPｺﾞｼｯｸM" pitchFamily="50" charset="-128"/>
                <a:ea typeface="HGPｺﾞｼｯｸM" pitchFamily="50" charset="-128"/>
              </a:rPr>
              <a:t>ワイヤー交換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を行う場合￥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3,000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／回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　　　　　　　　　　　　　　　　備品を装着する場合￥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1,000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～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/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回</a:t>
            </a:r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頂戴致します。</a:t>
            </a:r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（</a:t>
            </a:r>
            <a:r>
              <a:rPr lang="en-US" altLang="ja-JP" sz="800" dirty="0" smtClean="0">
                <a:latin typeface="HGPｺﾞｼｯｸM" pitchFamily="50" charset="-128"/>
                <a:ea typeface="HGPｺﾞｼｯｸM" pitchFamily="50" charset="-128"/>
              </a:rPr>
              <a:t>H26.4</a:t>
            </a:r>
            <a:r>
              <a:rPr lang="ja-JP" altLang="en-US" sz="800" dirty="0" smtClean="0">
                <a:latin typeface="HGPｺﾞｼｯｸM" pitchFamily="50" charset="-128"/>
                <a:ea typeface="HGPｺﾞｼｯｸM" pitchFamily="50" charset="-128"/>
              </a:rPr>
              <a:t>月～）</a:t>
            </a:r>
            <a:endParaRPr lang="en-US" altLang="ja-JP" sz="8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400" b="1" dirty="0" smtClean="0">
              <a:solidFill>
                <a:schemeClr val="accent5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dirty="0" smtClean="0">
                <a:latin typeface="HGPｺﾞｼｯｸM" pitchFamily="50" charset="-128"/>
                <a:ea typeface="HGPｺﾞｼｯｸM" pitchFamily="50" charset="-128"/>
              </a:rPr>
              <a:t>④</a:t>
            </a:r>
            <a:r>
              <a:rPr lang="ja-JP" altLang="en-US" sz="14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リテーナー装置代：</a:t>
            </a:r>
            <a:endParaRPr lang="en-US" altLang="ja-JP" sz="14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　歯並びの調整が終了した後、</a:t>
            </a:r>
            <a:r>
              <a:rPr lang="ja-JP" altLang="en-US" sz="1200" b="1" dirty="0" smtClean="0">
                <a:solidFill>
                  <a:srgbClr val="FF3300"/>
                </a:solidFill>
                <a:latin typeface="HGPｺﾞｼｯｸM" pitchFamily="50" charset="-128"/>
                <a:ea typeface="HGPｺﾞｼｯｸM" pitchFamily="50" charset="-128"/>
              </a:rPr>
              <a:t>あと戻りを防ぐ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ため、リテーナー装置を使用します。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200" b="1" dirty="0" smtClean="0">
              <a:solidFill>
                <a:schemeClr val="accent5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050" b="1" dirty="0" smtClean="0">
              <a:solidFill>
                <a:schemeClr val="accent5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050" b="1" dirty="0" smtClean="0">
              <a:solidFill>
                <a:schemeClr val="accent5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050" b="1" dirty="0">
              <a:solidFill>
                <a:schemeClr val="accent5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050" b="1" dirty="0">
              <a:solidFill>
                <a:schemeClr val="accent5">
                  <a:lumMod val="75000"/>
                </a:schemeClr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050" b="1" dirty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05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0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透明マウスピースタイプ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accent5">
                    <a:lumMod val="75000"/>
                  </a:schemeClr>
                </a:solidFill>
                <a:latin typeface="HGPｺﾞｼｯｸM" pitchFamily="50" charset="-128"/>
                <a:ea typeface="HGPｺﾞｼｯｸM" pitchFamily="50" charset="-128"/>
              </a:rPr>
              <a:t>　　　　　　　　　　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固定タイプ（歯の裏側）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200" dirty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05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9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9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05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05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　　　　　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プレオルソ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　　　　　　　　　　　　　　　　　　　　　　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【EF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ライン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1100" dirty="0">
              <a:solidFill>
                <a:srgbClr val="0099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＜追加で必要となる場合のある金額＞</a:t>
            </a:r>
            <a:endParaRPr lang="en-US" altLang="ja-JP" sz="700" b="1" dirty="0" smtClean="0">
              <a:solidFill>
                <a:srgbClr val="0099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700" dirty="0" smtClean="0"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3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</a:t>
            </a:r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●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床装置を</a:t>
            </a:r>
            <a:r>
              <a:rPr lang="ja-JP" altLang="en-US" sz="1200" b="1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紛失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したとき　￥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30,000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　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●１個の床装置で拡大しきれず、</a:t>
            </a:r>
            <a:r>
              <a:rPr lang="ja-JP" altLang="en-US" sz="1200" b="1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追加でもう１個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床装置を使って拡大する場合 ￥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30,000</a:t>
            </a:r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　●装置を</a:t>
            </a:r>
            <a:r>
              <a:rPr lang="ja-JP" altLang="en-US" sz="1200" b="1" dirty="0" smtClean="0">
                <a:solidFill>
                  <a:srgbClr val="0070C0"/>
                </a:solidFill>
                <a:latin typeface="HGPｺﾞｼｯｸM" pitchFamily="50" charset="-128"/>
                <a:ea typeface="HGPｺﾞｼｯｸM" pitchFamily="50" charset="-128"/>
              </a:rPr>
              <a:t>壊してしまったとき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の修理代</a:t>
            </a:r>
            <a:r>
              <a:rPr lang="ja-JP" altLang="en-US" sz="1200" b="1" dirty="0" smtClean="0">
                <a:latin typeface="HGPｺﾞｼｯｸM" pitchFamily="50" charset="-128"/>
                <a:ea typeface="HGPｺﾞｼｯｸM" pitchFamily="50" charset="-128"/>
              </a:rPr>
              <a:t>：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￥</a:t>
            </a:r>
            <a:r>
              <a:rPr lang="en-US" altLang="ja-JP" sz="1200" dirty="0">
                <a:latin typeface="HGPｺﾞｼｯｸM" pitchFamily="50" charset="-128"/>
                <a:ea typeface="HGPｺﾞｼｯｸM" pitchFamily="50" charset="-128"/>
              </a:rPr>
              <a:t>3,000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～￥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6,000</a:t>
            </a:r>
          </a:p>
          <a:p>
            <a:r>
              <a:rPr lang="ja-JP" altLang="en-US" sz="1200" dirty="0">
                <a:solidFill>
                  <a:srgbClr val="FF6600"/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solidFill>
                  <a:srgbClr val="FF6600"/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注意</a:t>
            </a:r>
            <a:r>
              <a:rPr lang="en-US" altLang="ja-JP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】</a:t>
            </a:r>
            <a:r>
              <a:rPr lang="ja-JP" altLang="en-US" sz="1100" b="1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定期的メンテナンス</a:t>
            </a:r>
            <a:r>
              <a:rPr lang="ja-JP" altLang="en-US" sz="1000" b="1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（最低でも３ヶ月に１度程度）</a:t>
            </a:r>
            <a:r>
              <a:rPr lang="ja-JP" altLang="en-US" sz="1100" b="1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を受けずに、装置を破損・紛失</a:t>
            </a:r>
            <a:r>
              <a:rPr lang="ja-JP" altLang="en-US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した場合は、</a:t>
            </a:r>
            <a:endParaRPr lang="en-US" altLang="ja-JP" sz="1100" dirty="0" smtClean="0">
              <a:solidFill>
                <a:srgbClr val="FF00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　　　　　  　再び装置を入れる場合は新製</a:t>
            </a:r>
            <a:r>
              <a:rPr lang="ja-JP" altLang="en-US" sz="1100" dirty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時</a:t>
            </a:r>
            <a:r>
              <a:rPr lang="ja-JP" altLang="en-US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と同じ￥</a:t>
            </a:r>
            <a:r>
              <a:rPr lang="en-US" altLang="ja-JP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70,000</a:t>
            </a:r>
            <a:r>
              <a:rPr lang="ja-JP" altLang="en-US" sz="11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>税別がかかります、ご了承ください。</a:t>
            </a:r>
            <a:endParaRPr lang="en-US" altLang="ja-JP" sz="600" dirty="0" smtClean="0">
              <a:solidFill>
                <a:srgbClr val="FF00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en-US" altLang="ja-JP" sz="6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  <a:t/>
            </a:r>
            <a:br>
              <a:rPr lang="en-US" altLang="ja-JP" sz="600" dirty="0" smtClean="0">
                <a:solidFill>
                  <a:srgbClr val="FF0000"/>
                </a:solidFill>
                <a:latin typeface="HGPｺﾞｼｯｸM" pitchFamily="50" charset="-128"/>
                <a:ea typeface="HGPｺﾞｼｯｸM" pitchFamily="50" charset="-128"/>
              </a:rPr>
            </a:br>
            <a:r>
              <a:rPr lang="ja-JP" altLang="en-US" sz="14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＜トータルで</a:t>
            </a:r>
            <a:r>
              <a:rPr lang="ja-JP" altLang="en-US" sz="1400" b="1" dirty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必要となる</a:t>
            </a:r>
            <a:r>
              <a:rPr lang="ja-JP" altLang="en-US" sz="14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金額のめや</a:t>
            </a:r>
            <a:r>
              <a:rPr lang="ja-JP" altLang="en-US" sz="1400" b="1" dirty="0" err="1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す</a:t>
            </a:r>
            <a:r>
              <a:rPr lang="ja-JP" altLang="en-US" sz="1400" b="1" dirty="0" smtClean="0">
                <a:solidFill>
                  <a:srgbClr val="009900"/>
                </a:solidFill>
                <a:latin typeface="HGPｺﾞｼｯｸM" pitchFamily="50" charset="-128"/>
                <a:ea typeface="HGPｺﾞｼｯｸM" pitchFamily="50" charset="-128"/>
              </a:rPr>
              <a:t>～片顎の場合～＞</a:t>
            </a:r>
            <a:endParaRPr lang="en-US" altLang="ja-JP" sz="1400" b="1" dirty="0" smtClean="0">
              <a:solidFill>
                <a:srgbClr val="0099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endParaRPr lang="en-US" altLang="ja-JP" sz="600" dirty="0" smtClean="0">
              <a:solidFill>
                <a:srgbClr val="FF6600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400" dirty="0">
                <a:solidFill>
                  <a:srgbClr val="FF6600"/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矯正診断を行い</a:t>
            </a:r>
            <a:r>
              <a:rPr lang="ja-JP" altLang="en-US" sz="1200" b="1" dirty="0" smtClean="0">
                <a:solidFill>
                  <a:srgbClr val="FF3399"/>
                </a:solidFill>
                <a:latin typeface="HGPｺﾞｼｯｸM" pitchFamily="50" charset="-128"/>
                <a:ea typeface="HGPｺﾞｼｯｸM" pitchFamily="50" charset="-128"/>
              </a:rPr>
              <a:t>→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床装置で顎を拡大して</a:t>
            </a:r>
            <a:r>
              <a:rPr lang="ja-JP" altLang="en-US" sz="1200" b="1" dirty="0" smtClean="0">
                <a:solidFill>
                  <a:srgbClr val="FF3399"/>
                </a:solidFill>
                <a:latin typeface="HGPｺﾞｼｯｸM" pitchFamily="50" charset="-128"/>
                <a:ea typeface="HGPｺﾞｼｯｸM" pitchFamily="50" charset="-128"/>
              </a:rPr>
              <a:t>→</a:t>
            </a:r>
            <a:endParaRPr lang="en-US" altLang="ja-JP" sz="1200" b="1" dirty="0" smtClean="0">
              <a:solidFill>
                <a:srgbClr val="FF3399"/>
              </a:solidFill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ブラケット装置で歯を並べて</a:t>
            </a:r>
            <a:r>
              <a:rPr lang="ja-JP" altLang="en-US" sz="1200" b="1" dirty="0" smtClean="0">
                <a:solidFill>
                  <a:srgbClr val="FF3399"/>
                </a:solidFill>
                <a:latin typeface="HGPｺﾞｼｯｸM" pitchFamily="50" charset="-128"/>
                <a:ea typeface="HGPｺﾞｼｯｸM" pitchFamily="50" charset="-128"/>
              </a:rPr>
              <a:t>→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リテーナー装置を使用した場合。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200" dirty="0"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en-US" altLang="ja-JP" sz="1100" dirty="0">
                <a:latin typeface="HGPｺﾞｼｯｸM" pitchFamily="50" charset="-128"/>
                <a:ea typeface="HGPｺﾞｼｯｸM" pitchFamily="50" charset="-128"/>
              </a:rPr>
              <a:t>【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ブラケット装置使用中の、ワイヤー交換にかかる料金￥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3,000/</a:t>
            </a:r>
            <a:r>
              <a:rPr lang="ja-JP" altLang="en-US" sz="1100" dirty="0" smtClean="0">
                <a:latin typeface="HGPｺﾞｼｯｸM" pitchFamily="50" charset="-128"/>
                <a:ea typeface="HGPｺﾞｼｯｸM" pitchFamily="50" charset="-128"/>
              </a:rPr>
              <a:t>回を除く</a:t>
            </a:r>
            <a:r>
              <a:rPr lang="en-US" altLang="ja-JP" sz="1100" dirty="0" smtClean="0">
                <a:latin typeface="HGPｺﾞｼｯｸM" pitchFamily="50" charset="-128"/>
                <a:ea typeface="HGPｺﾞｼｯｸM" pitchFamily="50" charset="-128"/>
              </a:rPr>
              <a:t>】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  <a:p>
            <a:r>
              <a:rPr lang="ja-JP" altLang="en-US" sz="1100" dirty="0">
                <a:solidFill>
                  <a:srgbClr val="FF6600"/>
                </a:solidFill>
                <a:latin typeface="HGPｺﾞｼｯｸM" pitchFamily="50" charset="-128"/>
                <a:ea typeface="HGPｺﾞｼｯｸM" pitchFamily="50" charset="-128"/>
              </a:rPr>
              <a:t>　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上記の①＋②＋③＋④＝￥</a:t>
            </a:r>
            <a:r>
              <a:rPr lang="en-US" altLang="ja-JP" sz="1200" dirty="0" smtClean="0">
                <a:latin typeface="HGPｺﾞｼｯｸM" pitchFamily="50" charset="-128"/>
                <a:ea typeface="HGPｺﾞｼｯｸM" pitchFamily="50" charset="-128"/>
              </a:rPr>
              <a:t>168,000</a:t>
            </a:r>
            <a:r>
              <a:rPr lang="ja-JP" altLang="en-US" sz="1200" dirty="0" smtClean="0">
                <a:latin typeface="HGPｺﾞｼｯｸM" pitchFamily="50" charset="-128"/>
                <a:ea typeface="HGPｺﾞｼｯｸM" pitchFamily="50" charset="-128"/>
              </a:rPr>
              <a:t>～</a:t>
            </a:r>
            <a:endParaRPr lang="en-US" altLang="ja-JP" sz="1200" dirty="0" smtClean="0">
              <a:latin typeface="HGPｺﾞｼｯｸM" pitchFamily="50" charset="-128"/>
              <a:ea typeface="HGPｺﾞｼｯｸM" pitchFamily="50" charset="-128"/>
            </a:endParaRPr>
          </a:p>
        </p:txBody>
      </p:sp>
      <p:pic>
        <p:nvPicPr>
          <p:cNvPr id="5" name="図 4" descr="9200110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44756" y="7790755"/>
            <a:ext cx="1441743" cy="1152834"/>
          </a:xfrm>
          <a:prstGeom prst="rect">
            <a:avLst/>
          </a:prstGeom>
        </p:spPr>
      </p:pic>
      <p:pic>
        <p:nvPicPr>
          <p:cNvPr id="8" name="図 7" descr="illust53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9240" y="8367172"/>
            <a:ext cx="288032" cy="35441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5" t="13931" r="19268" b="13903"/>
          <a:stretch/>
        </p:blipFill>
        <p:spPr>
          <a:xfrm>
            <a:off x="554740" y="4148088"/>
            <a:ext cx="1052448" cy="76991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210" y="4126607"/>
            <a:ext cx="1147242" cy="795597"/>
          </a:xfrm>
          <a:prstGeom prst="rect">
            <a:avLst/>
          </a:prstGeom>
        </p:spPr>
      </p:pic>
      <p:pic>
        <p:nvPicPr>
          <p:cNvPr id="1026" name="図 1" descr="ブラケット.jpg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96" b="11724"/>
          <a:stretch/>
        </p:blipFill>
        <p:spPr bwMode="auto">
          <a:xfrm>
            <a:off x="332656" y="2608515"/>
            <a:ext cx="1440160" cy="811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97" y="5345538"/>
            <a:ext cx="1921966" cy="768787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198513" y="4051989"/>
            <a:ext cx="4320480" cy="109607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188640" y="5204117"/>
            <a:ext cx="4320480" cy="1096075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75406" y="3995936"/>
            <a:ext cx="172194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料金</a:t>
            </a:r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en-US" altLang="ja-JP" sz="12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￥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10,000/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片顎</a:t>
            </a:r>
            <a:endParaRPr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￥</a:t>
            </a:r>
            <a:r>
              <a:rPr kumimoji="1"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20.000/</a:t>
            </a:r>
            <a:r>
              <a:rPr kumimoji="1"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両顎</a:t>
            </a:r>
            <a:endParaRPr kumimoji="1"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en-US" altLang="ja-JP" sz="16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en-US" altLang="ja-JP" sz="5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kumimoji="1" lang="en-US" altLang="ja-JP" sz="14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￥</a:t>
            </a:r>
            <a:r>
              <a:rPr lang="en-US" altLang="ja-JP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25,000/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両顎のみ</a:t>
            </a:r>
            <a:endParaRPr kumimoji="1" lang="ja-JP" altLang="en-US" sz="1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4518993" y="4412029"/>
            <a:ext cx="294278" cy="397799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>
            <a:off x="4536925" y="5526398"/>
            <a:ext cx="294278" cy="397799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96</Words>
  <Application>Microsoft Office PowerPoint</Application>
  <PresentationFormat>画面に合わせる (4:3)</PresentationFormat>
  <Paragraphs>76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mic</dc:creator>
  <cp:lastModifiedBy>mic</cp:lastModifiedBy>
  <cp:revision>113</cp:revision>
  <cp:lastPrinted>2019-11-09T06:43:41Z</cp:lastPrinted>
  <dcterms:created xsi:type="dcterms:W3CDTF">2009-11-20T01:20:56Z</dcterms:created>
  <dcterms:modified xsi:type="dcterms:W3CDTF">2019-11-09T06:46:16Z</dcterms:modified>
</cp:coreProperties>
</file>